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62" r:id="rId14"/>
    <p:sldId id="26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BM Plex Sans" panose="020B0604020202020204" charset="0"/>
      <p:regular r:id="rId20"/>
      <p:bold r:id="rId21"/>
      <p:italic r:id="rId22"/>
      <p:boldItalic r:id="rId23"/>
    </p:embeddedFont>
    <p:embeddedFont>
      <p:font typeface="IBM Plex Sans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2" d="100"/>
          <a:sy n="72" d="100"/>
        </p:scale>
        <p:origin x="1254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jvdVi3usdc&amp;t=13s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51761">
            <a:off x="11262544" y="-4044269"/>
            <a:ext cx="10454404" cy="6427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>
            <a:off x="-5266435" y="7502433"/>
            <a:ext cx="11422613" cy="7402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646446" y="7301833"/>
            <a:ext cx="3004630" cy="300463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3952543"/>
            <a:ext cx="18287999" cy="3705557"/>
            <a:chOff x="0" y="228567"/>
            <a:chExt cx="16756742" cy="4446483"/>
          </a:xfrm>
        </p:grpSpPr>
        <p:sp>
          <p:nvSpPr>
            <p:cNvPr id="7" name="TextBox 7"/>
            <p:cNvSpPr txBox="1"/>
            <p:nvPr/>
          </p:nvSpPr>
          <p:spPr>
            <a:xfrm>
              <a:off x="0" y="2828390"/>
              <a:ext cx="16756742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2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IBM Plex Sans"/>
                </a:rPr>
                <a:t>Türkçe </a:t>
              </a:r>
              <a:r>
                <a:rPr lang="en-US" sz="4800" b="1" dirty="0" err="1">
                  <a:solidFill>
                    <a:srgbClr val="000000"/>
                  </a:solidFill>
                  <a:latin typeface="IBM Plex Sans"/>
                </a:rPr>
                <a:t>Doğal</a:t>
              </a:r>
              <a:r>
                <a:rPr lang="en-US" sz="4800" b="1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IBM Plex Sans"/>
                </a:rPr>
                <a:t>Dil</a:t>
              </a:r>
              <a:r>
                <a:rPr lang="en-US" sz="4800" b="1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IBM Plex Sans"/>
                </a:rPr>
                <a:t>İşleme</a:t>
              </a:r>
              <a:r>
                <a:rPr lang="en-US" sz="4800" b="1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IBM Plex Sans"/>
                </a:rPr>
                <a:t>Yarışması</a:t>
              </a:r>
              <a:endParaRPr lang="en-US" sz="4800" b="1" dirty="0">
                <a:solidFill>
                  <a:srgbClr val="000000"/>
                </a:solidFill>
                <a:latin typeface="IBM Plex Sans"/>
              </a:endParaRPr>
            </a:p>
            <a:p>
              <a:pPr algn="ctr">
                <a:lnSpc>
                  <a:spcPts val="5382"/>
                </a:lnSpc>
              </a:pPr>
              <a:r>
                <a:rPr lang="en-US" sz="3844" b="1" dirty="0" err="1" smtClean="0">
                  <a:solidFill>
                    <a:srgbClr val="000000"/>
                  </a:solidFill>
                  <a:latin typeface="IBM Plex Sans"/>
                </a:rPr>
                <a:t>HititDDİ</a:t>
              </a:r>
              <a:r>
                <a:rPr lang="tr-TR" sz="3844" b="1" dirty="0" smtClean="0">
                  <a:solidFill>
                    <a:srgbClr val="000000"/>
                  </a:solidFill>
                  <a:latin typeface="IBM Plex Sans"/>
                </a:rPr>
                <a:t> Takımı</a:t>
              </a:r>
              <a:endParaRPr lang="en-US" sz="3844" b="1" dirty="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8567"/>
              <a:ext cx="16756742" cy="2193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66"/>
                </a:lnSpc>
              </a:pPr>
              <a:r>
                <a:rPr lang="en-US" sz="11966">
                  <a:solidFill>
                    <a:srgbClr val="000000"/>
                  </a:solidFill>
                  <a:latin typeface="IBM Plex Sans"/>
                </a:rPr>
                <a:t>TEKNOFEST 2023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9524" y="2559759"/>
            <a:ext cx="182784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Proje İş Akışı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3" t="33333" b="33333"/>
          <a:stretch/>
        </p:blipFill>
        <p:spPr>
          <a:xfrm>
            <a:off x="3243261" y="3391137"/>
            <a:ext cx="11811000" cy="67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2123" y="4914900"/>
            <a:ext cx="11201401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Sosyal medya platformları</a:t>
            </a:r>
          </a:p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İnternet forumları ve yorum alanları</a:t>
            </a:r>
          </a:p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Çevrimiçi oyun platformları</a:t>
            </a:r>
          </a:p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İşyerleri ve eğitim kurumları</a:t>
            </a:r>
          </a:p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Sohbet uygulamaları</a:t>
            </a:r>
          </a:p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Siber zorbalık önleme</a:t>
            </a:r>
            <a:endParaRPr lang="tr-TR" sz="25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-6626" y="1958771"/>
            <a:ext cx="18278475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Modelin Gerçek Hayat Uygulamalarında Kullanımı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7711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05400" y="5201873"/>
            <a:ext cx="1120140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2400"/>
              </a:spcAft>
            </a:pPr>
            <a:r>
              <a:rPr lang="tr-TR" sz="2500" dirty="0" err="1">
                <a:solidFill>
                  <a:srgbClr val="000000"/>
                </a:solidFill>
                <a:latin typeface="IBM Plex Sans"/>
                <a:hlinkClick r:id="rId6"/>
              </a:rPr>
              <a:t>https</a:t>
            </a:r>
            <a:r>
              <a:rPr lang="tr-TR" sz="2500" dirty="0">
                <a:solidFill>
                  <a:srgbClr val="000000"/>
                </a:solidFill>
                <a:latin typeface="IBM Plex Sans"/>
                <a:hlinkClick r:id="rId6"/>
              </a:rPr>
              <a:t>://</a:t>
            </a:r>
            <a:r>
              <a:rPr lang="tr-TR" sz="2500" dirty="0" err="1" smtClean="0">
                <a:solidFill>
                  <a:srgbClr val="000000"/>
                </a:solidFill>
                <a:latin typeface="IBM Plex Sans"/>
                <a:hlinkClick r:id="rId6"/>
              </a:rPr>
              <a:t>www.youtube.com</a:t>
            </a:r>
            <a:r>
              <a:rPr lang="tr-TR" sz="2500" dirty="0" smtClean="0">
                <a:solidFill>
                  <a:srgbClr val="000000"/>
                </a:solidFill>
                <a:latin typeface="IBM Plex Sans"/>
                <a:hlinkClick r:id="rId6"/>
              </a:rPr>
              <a:t>/</a:t>
            </a:r>
            <a:r>
              <a:rPr lang="tr-TR" sz="2500" dirty="0" err="1" smtClean="0">
                <a:solidFill>
                  <a:srgbClr val="000000"/>
                </a:solidFill>
                <a:latin typeface="IBM Plex Sans"/>
                <a:hlinkClick r:id="rId6"/>
              </a:rPr>
              <a:t>watch?v</a:t>
            </a:r>
            <a:r>
              <a:rPr lang="tr-TR" sz="2500" dirty="0" smtClean="0">
                <a:solidFill>
                  <a:srgbClr val="000000"/>
                </a:solidFill>
                <a:latin typeface="IBM Plex Sans"/>
                <a:hlinkClick r:id="rId6"/>
              </a:rPr>
              <a:t>=</a:t>
            </a:r>
            <a:r>
              <a:rPr lang="tr-TR" sz="2500" dirty="0" err="1" smtClean="0">
                <a:solidFill>
                  <a:srgbClr val="000000"/>
                </a:solidFill>
                <a:latin typeface="IBM Plex Sans"/>
                <a:hlinkClick r:id="rId6"/>
              </a:rPr>
              <a:t>EjvdVi3usdc&amp;t</a:t>
            </a:r>
            <a:r>
              <a:rPr lang="tr-TR" sz="2500" dirty="0" smtClean="0">
                <a:solidFill>
                  <a:srgbClr val="000000"/>
                </a:solidFill>
                <a:latin typeface="IBM Plex Sans"/>
                <a:hlinkClick r:id="rId6"/>
              </a:rPr>
              <a:t>=</a:t>
            </a:r>
            <a:r>
              <a:rPr lang="tr-TR" sz="2500" dirty="0" err="1" smtClean="0">
                <a:solidFill>
                  <a:srgbClr val="000000"/>
                </a:solidFill>
                <a:latin typeface="IBM Plex Sans"/>
                <a:hlinkClick r:id="rId6"/>
              </a:rPr>
              <a:t>13s</a:t>
            </a:r>
            <a:endParaRPr lang="tr-TR" sz="2500" dirty="0" smtClean="0">
              <a:solidFill>
                <a:srgbClr val="000000"/>
              </a:solidFill>
              <a:latin typeface="IBM Plex Sans"/>
            </a:endParaRPr>
          </a:p>
          <a:p>
            <a:pPr>
              <a:spcAft>
                <a:spcPts val="2400"/>
              </a:spcAft>
            </a:pPr>
            <a:endParaRPr lang="tr-TR" sz="25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-6626" y="2777901"/>
            <a:ext cx="182784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Video Link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995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17461" y="5462080"/>
            <a:ext cx="459015" cy="4883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24400" y="3848100"/>
            <a:ext cx="5882010" cy="47143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b="6775"/>
          <a:stretch>
            <a:fillRect/>
          </a:stretch>
        </p:blipFill>
        <p:spPr>
          <a:xfrm>
            <a:off x="12054580" y="3943272"/>
            <a:ext cx="5643792" cy="42169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24400" y="2363715"/>
            <a:ext cx="13563598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Model</a:t>
            </a:r>
            <a:r>
              <a:rPr lang="en-US" sz="8500" dirty="0" smtClean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500" dirty="0" err="1">
                <a:solidFill>
                  <a:srgbClr val="000000"/>
                </a:solidFill>
                <a:latin typeface="IBM Plex Sans Bold"/>
              </a:rPr>
              <a:t>Başarımı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89064" y="9130753"/>
            <a:ext cx="435268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Test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Makro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F1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Skor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: 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0.9739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0627" y="9130753"/>
            <a:ext cx="435268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Test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Makro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F1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IBM Plex Sans"/>
              </a:rPr>
              <a:t>Skor</a:t>
            </a:r>
            <a:r>
              <a:rPr lang="en-US" sz="2500" b="1" dirty="0">
                <a:solidFill>
                  <a:srgbClr val="000000"/>
                </a:solidFill>
                <a:latin typeface="IBM Plex Sans"/>
              </a:rPr>
              <a:t>: 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0.9507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60451">
            <a:off x="-3704475" y="5082768"/>
            <a:ext cx="8954562" cy="68054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991475"/>
            <a:ext cx="715659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30"/>
              </a:lnSpc>
              <a:spcBef>
                <a:spcPct val="0"/>
              </a:spcBef>
            </a:pPr>
            <a:r>
              <a:rPr lang="en-US" sz="8275" dirty="0" err="1">
                <a:solidFill>
                  <a:srgbClr val="000000"/>
                </a:solidFill>
                <a:latin typeface="IBM Plex Sans"/>
              </a:rPr>
              <a:t>Teşekkürler</a:t>
            </a:r>
            <a:endParaRPr lang="en-US" sz="8275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767060" y="3014977"/>
            <a:ext cx="6492240" cy="5557523"/>
            <a:chOff x="0" y="-28641"/>
            <a:chExt cx="8656320" cy="7410030"/>
          </a:xfrm>
        </p:grpSpPr>
        <p:sp>
          <p:nvSpPr>
            <p:cNvPr id="8" name="AutoShape 8"/>
            <p:cNvSpPr/>
            <p:nvPr/>
          </p:nvSpPr>
          <p:spPr>
            <a:xfrm>
              <a:off x="0" y="5338486"/>
              <a:ext cx="8656320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576302"/>
              <a:ext cx="8656320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778580"/>
              <a:ext cx="7517684" cy="1095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emredeniz@hitit.edu.tr</a:t>
              </a:r>
              <a:endParaRPr lang="en-US" sz="2500" dirty="0">
                <a:solidFill>
                  <a:srgbClr val="000000"/>
                </a:solidFill>
                <a:latin typeface="IBM Plex Sans"/>
              </a:endParaRPr>
            </a:p>
            <a:p>
              <a:pPr>
                <a:lnSpc>
                  <a:spcPts val="3250"/>
                </a:lnSpc>
              </a:pP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harunemrekiran@gmail.com</a:t>
              </a:r>
              <a:endParaRPr lang="en-US" sz="2500" dirty="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641"/>
              <a:ext cx="7517684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E-posta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086863"/>
              <a:ext cx="7517684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</a:rPr>
                <a:t>https://github.com/hititddi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79643"/>
              <a:ext cx="7517684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GitHub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849047"/>
              <a:ext cx="7517684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</a:rPr>
                <a:t>HititDDİ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41826"/>
              <a:ext cx="7517684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24300"/>
                  </a:solidFill>
                  <a:latin typeface="IBM Plex Sans Bold"/>
                </a:rPr>
                <a:t>Takım İsmi</a:t>
              </a:r>
            </a:p>
          </p:txBody>
        </p:sp>
      </p:grpSp>
      <p:pic>
        <p:nvPicPr>
          <p:cNvPr id="17" name="Resi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TextBox 3"/>
          <p:cNvSpPr txBox="1"/>
          <p:nvPr/>
        </p:nvSpPr>
        <p:spPr>
          <a:xfrm>
            <a:off x="4705350" y="4228566"/>
            <a:ext cx="62474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en-US" sz="3600" u="sng" dirty="0" err="1">
                <a:solidFill>
                  <a:srgbClr val="000000"/>
                </a:solidFill>
                <a:latin typeface="IBM Plex Sans"/>
              </a:rPr>
              <a:t>Giriş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05350" y="6002316"/>
            <a:ext cx="624749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IBM Plex Sans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05350" y="6889191"/>
            <a:ext cx="809625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en-US" sz="3600" u="sng" dirty="0" err="1">
                <a:solidFill>
                  <a:srgbClr val="000000"/>
                </a:solidFill>
                <a:latin typeface="IBM Plex Sans"/>
              </a:rPr>
              <a:t>Problemin</a:t>
            </a:r>
            <a:r>
              <a:rPr lang="en-US" sz="3600" u="sng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u="sng" dirty="0" err="1" smtClean="0">
                <a:solidFill>
                  <a:srgbClr val="000000"/>
                </a:solidFill>
                <a:latin typeface="IBM Plex Sans"/>
              </a:rPr>
              <a:t>Çözümü</a:t>
            </a:r>
            <a:r>
              <a:rPr lang="tr-TR" sz="3600" u="sng" dirty="0" smtClean="0">
                <a:solidFill>
                  <a:srgbClr val="000000"/>
                </a:solidFill>
                <a:latin typeface="IBM Plex Sans"/>
              </a:rPr>
              <a:t> ve Yöntem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05350" y="7815379"/>
            <a:ext cx="883919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en-US" sz="3600" u="sng" dirty="0" err="1">
                <a:solidFill>
                  <a:srgbClr val="000000"/>
                </a:solidFill>
                <a:latin typeface="IBM Plex Sans"/>
              </a:rPr>
              <a:t>Teknik</a:t>
            </a:r>
            <a:r>
              <a:rPr lang="en-US" sz="3600" u="sng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u="sng" dirty="0" err="1">
                <a:solidFill>
                  <a:srgbClr val="000000"/>
                </a:solidFill>
                <a:latin typeface="IBM Plex Sans"/>
              </a:rPr>
              <a:t>Çalışmalar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05350" y="5115441"/>
            <a:ext cx="863428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en-US" sz="3600" u="sng" dirty="0" err="1" smtClean="0">
                <a:solidFill>
                  <a:srgbClr val="000000"/>
                </a:solidFill>
                <a:latin typeface="IBM Plex Sans"/>
              </a:rPr>
              <a:t>Ekibimiz</a:t>
            </a:r>
            <a:r>
              <a:rPr lang="tr-TR" sz="3600" u="sng" dirty="0" smtClean="0">
                <a:solidFill>
                  <a:srgbClr val="000000"/>
                </a:solidFill>
                <a:latin typeface="IBM Plex Sans"/>
              </a:rPr>
              <a:t> ve Projeye Katkıları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A6FF7AF-AFF6-F271-A586-9119F55F59A7}"/>
              </a:ext>
            </a:extLst>
          </p:cNvPr>
          <p:cNvSpPr txBox="1"/>
          <p:nvPr/>
        </p:nvSpPr>
        <p:spPr>
          <a:xfrm>
            <a:off x="4705350" y="8698540"/>
            <a:ext cx="47244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1A6FF7AF-AFF6-F271-A586-9119F55F59A7}"/>
              </a:ext>
            </a:extLst>
          </p:cNvPr>
          <p:cNvSpPr txBox="1"/>
          <p:nvPr/>
        </p:nvSpPr>
        <p:spPr>
          <a:xfrm>
            <a:off x="4705350" y="8707611"/>
            <a:ext cx="9829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tr-TR" sz="3600" u="sng" dirty="0" smtClean="0">
                <a:solidFill>
                  <a:srgbClr val="000000"/>
                </a:solidFill>
                <a:latin typeface="IBM Plex Sans"/>
              </a:rPr>
              <a:t>Proje İş Akışı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3066598" y="2393069"/>
            <a:ext cx="9525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tr-TR" sz="8800" b="1" dirty="0" smtClean="0">
                <a:solidFill>
                  <a:srgbClr val="000000"/>
                </a:solidFill>
                <a:latin typeface="IBM Plex Sans"/>
              </a:rPr>
              <a:t>İçindekiler</a:t>
            </a:r>
            <a:endParaRPr lang="en-US" sz="8800" b="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A6FF7AF-AFF6-F271-A586-9119F55F59A7}"/>
              </a:ext>
            </a:extLst>
          </p:cNvPr>
          <p:cNvSpPr txBox="1"/>
          <p:nvPr/>
        </p:nvSpPr>
        <p:spPr>
          <a:xfrm>
            <a:off x="4705350" y="9589129"/>
            <a:ext cx="98298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9120" lvl="1" indent="-309560">
              <a:lnSpc>
                <a:spcPts val="3727"/>
              </a:lnSpc>
              <a:buFont typeface="Arial"/>
              <a:buChar char="•"/>
            </a:pPr>
            <a:r>
              <a:rPr lang="tr-TR" sz="3600" u="sng" dirty="0" smtClean="0">
                <a:solidFill>
                  <a:srgbClr val="000000"/>
                </a:solidFill>
                <a:latin typeface="IBM Plex Sans"/>
              </a:rPr>
              <a:t>Model Başarımı</a:t>
            </a:r>
            <a:endParaRPr lang="en-US" sz="3600" u="sng" dirty="0">
              <a:solidFill>
                <a:srgbClr val="000000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03785" y="-1779209"/>
            <a:ext cx="8787091" cy="768471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6879"/>
              </p:ext>
            </p:extLst>
          </p:nvPr>
        </p:nvGraphicFramePr>
        <p:xfrm>
          <a:off x="969167" y="5219700"/>
          <a:ext cx="16359188" cy="46990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85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16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 Bold"/>
                        </a:rPr>
                        <a:t>Dr.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 Bold"/>
                        </a:rPr>
                        <a:t>Emre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 Bold"/>
                        </a:rPr>
                        <a:t>DENİZ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 Bold"/>
                        </a:rPr>
                        <a:t> 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 Bold"/>
                        </a:rPr>
                        <a:t>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 Bold"/>
                        </a:rPr>
                        <a:t>Kaptan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 Bold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Bilgisayar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Mühendisliği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Bölümü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Anabilim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Dalında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Doktora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mezunu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Bilgisayar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Mühendisi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Yapay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zeka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makine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öğrenmesi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ve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doğal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dil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işleme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Doktora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tez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çalışması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: Türkçe E-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Ticaret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Müşteri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Yorumlarının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Derin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Öğrenme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ile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Çok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Etiketli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Analizi</a:t>
                      </a: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.</a:t>
                      </a:r>
                      <a:endParaRPr lang="tr-TR" sz="2199" dirty="0" smtClean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tr-TR" sz="2199" dirty="0" smtClean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tr-TR" sz="2199" b="1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Katkıları: </a:t>
                      </a:r>
                      <a:r>
                        <a:rPr lang="tr-TR" sz="2199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Model</a:t>
                      </a:r>
                      <a:r>
                        <a:rPr lang="tr-TR" sz="2199" baseline="0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 belirleme ve oluşturma, verileri önişleme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71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Harun Emre KIRAN 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 Bold"/>
                        </a:rPr>
                        <a:t>(Üye)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Bilgisayar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Mühendisliği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Bölümü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Anabilim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Dalında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Doktora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öğrencisi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Bilgisayar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Mühendisi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Yapay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zeka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derin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öğrenme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insansız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hava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araçları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ağları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blok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zinciri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siber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güvenlik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kaotik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şifreleme</a:t>
                      </a: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.</a:t>
                      </a:r>
                      <a:endParaRPr lang="tr-TR" sz="2199" dirty="0" smtClean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tr-TR" sz="2199" dirty="0" smtClean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tr-TR" sz="2199" b="1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Katkıları: </a:t>
                      </a:r>
                      <a:r>
                        <a:rPr lang="tr-TR" sz="2199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Kodları</a:t>
                      </a:r>
                      <a:r>
                        <a:rPr lang="tr-TR" sz="2199" baseline="0" dirty="0" smtClean="0">
                          <a:solidFill>
                            <a:srgbClr val="000000"/>
                          </a:solidFill>
                          <a:latin typeface="IBM Plex Sans"/>
                        </a:rPr>
                        <a:t> çalışır hale getirme, testleri gerçekleştirme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677118" y="2329999"/>
            <a:ext cx="12943286" cy="271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b="1" dirty="0" err="1" smtClean="0">
                <a:solidFill>
                  <a:srgbClr val="000000"/>
                </a:solidFill>
                <a:latin typeface="IBM Plex Sans"/>
              </a:rPr>
              <a:t>Ekibimiz</a:t>
            </a:r>
            <a:r>
              <a:rPr lang="tr-TR" sz="8800" b="1" dirty="0" smtClean="0">
                <a:solidFill>
                  <a:srgbClr val="000000"/>
                </a:solidFill>
                <a:latin typeface="IBM Plex Sans"/>
              </a:rPr>
              <a:t> ve Projeye Katkıları</a:t>
            </a:r>
            <a:endParaRPr lang="en-US" sz="8800" b="1" dirty="0">
              <a:solidFill>
                <a:srgbClr val="000000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2" t="36301" r="40357" b="35547"/>
          <a:stretch/>
        </p:blipFill>
        <p:spPr>
          <a:xfrm>
            <a:off x="0" y="2266757"/>
            <a:ext cx="5545059" cy="428932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61700" y="5544058"/>
            <a:ext cx="10384504" cy="3166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50"/>
              </a:lnSpc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IBM Plex Sans"/>
              </a:rPr>
              <a:t>Türkçe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metinlerde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aşağılayıcı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söylem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tespiti</a:t>
            </a:r>
            <a:r>
              <a:rPr lang="en-US" sz="3600" dirty="0" smtClean="0">
                <a:solidFill>
                  <a:srgbClr val="000000"/>
                </a:solidFill>
                <a:latin typeface="IBM Plex Sans"/>
              </a:rPr>
              <a:t>.</a:t>
            </a:r>
            <a:endParaRPr lang="en-US" sz="3600" dirty="0">
              <a:solidFill>
                <a:srgbClr val="000000"/>
              </a:solidFill>
              <a:latin typeface="IBM Plex Sans"/>
            </a:endParaRPr>
          </a:p>
          <a:p>
            <a:pPr marL="342900" indent="-342900">
              <a:lnSpc>
                <a:spcPts val="3250"/>
              </a:lnSpc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Aşağılayıcı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söylem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türleri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Cinsiyetçi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Irkçı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Hakaret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IBM Plex Sans"/>
              </a:rPr>
              <a:t>Küfür</a:t>
            </a:r>
            <a:endParaRPr lang="en-US" sz="3600" dirty="0">
              <a:solidFill>
                <a:srgbClr val="000000"/>
              </a:solidFill>
              <a:latin typeface="IBM Plex Sans"/>
            </a:endParaRPr>
          </a:p>
          <a:p>
            <a:pPr marL="342900" indent="-342900">
              <a:lnSpc>
                <a:spcPts val="3250"/>
              </a:lnSpc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IBM Plex Sans"/>
              </a:rPr>
              <a:t>İlk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olarak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söylemin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aşağılayıcı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olup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olmadığı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eğer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aşağılayıcı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söylem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bulunuyorsa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bu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söylemin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hakaret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türü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tespit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IBM Plex Sans"/>
              </a:rPr>
              <a:t>edilmesi</a:t>
            </a:r>
            <a:endParaRPr lang="en-US" sz="36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3047999" y="3225850"/>
            <a:ext cx="12344401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200"/>
              </a:lnSpc>
              <a:spcBef>
                <a:spcPct val="0"/>
              </a:spcBef>
            </a:pPr>
            <a:r>
              <a:rPr lang="tr-TR" sz="8800" dirty="0" smtClean="0">
                <a:solidFill>
                  <a:srgbClr val="000000"/>
                </a:solidFill>
                <a:latin typeface="IBM Plex Sans Bold"/>
              </a:rPr>
              <a:t>Problem</a:t>
            </a:r>
            <a:endParaRPr lang="en-US" sz="8800" dirty="0">
              <a:solidFill>
                <a:srgbClr val="000000"/>
              </a:solidFill>
              <a:latin typeface="IBM Plex Sans Bold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6" t="29414" r="35763" b="32936"/>
          <a:stretch/>
        </p:blipFill>
        <p:spPr>
          <a:xfrm>
            <a:off x="14913547" y="4204857"/>
            <a:ext cx="2971800" cy="2438400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5" t="21882" r="32093" b="22390"/>
          <a:stretch/>
        </p:blipFill>
        <p:spPr>
          <a:xfrm>
            <a:off x="15227891" y="7048500"/>
            <a:ext cx="2760401" cy="25203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76800" y="5105652"/>
            <a:ext cx="12039600" cy="680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İki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aşamalı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sınıflandırma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İkili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Çoklu</a:t>
            </a:r>
            <a:r>
              <a:rPr lang="en-US" sz="36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IBM Plex Sans"/>
              </a:rPr>
              <a:t>Sınıflandırma</a:t>
            </a:r>
            <a:endParaRPr lang="en-US" sz="3600" dirty="0">
              <a:solidFill>
                <a:srgbClr val="000000"/>
              </a:solidFill>
              <a:latin typeface="IBM Plex Sans"/>
            </a:endParaRP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Önceden eğitilmiş BERT modeli: '</a:t>
            </a:r>
            <a:r>
              <a:rPr lang="tr-TR" sz="3600" dirty="0" err="1" smtClean="0">
                <a:solidFill>
                  <a:srgbClr val="000000"/>
                </a:solidFill>
                <a:latin typeface="IBM Plex Sans"/>
              </a:rPr>
              <a:t>dbmdz</a:t>
            </a: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/bert-</a:t>
            </a:r>
            <a:r>
              <a:rPr lang="tr-TR" sz="3600" dirty="0" err="1" smtClean="0">
                <a:solidFill>
                  <a:srgbClr val="000000"/>
                </a:solidFill>
                <a:latin typeface="IBM Plex Sans"/>
              </a:rPr>
              <a:t>base</a:t>
            </a: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-</a:t>
            </a:r>
            <a:r>
              <a:rPr lang="tr-TR" sz="3600" dirty="0" err="1" smtClean="0">
                <a:solidFill>
                  <a:srgbClr val="000000"/>
                </a:solidFill>
                <a:latin typeface="IBM Plex Sans"/>
              </a:rPr>
              <a:t>turkish-cased</a:t>
            </a: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’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İkili </a:t>
            </a:r>
            <a:r>
              <a:rPr lang="tr-TR" sz="3600" dirty="0">
                <a:solidFill>
                  <a:srgbClr val="000000"/>
                </a:solidFill>
                <a:latin typeface="IBM Plex Sans"/>
              </a:rPr>
              <a:t>sınıflandırma modeli: Aşağılayıcı söylemi içeren ve içermeyen metinler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>
                <a:solidFill>
                  <a:srgbClr val="000000"/>
                </a:solidFill>
                <a:latin typeface="IBM Plex Sans"/>
              </a:rPr>
              <a:t>Çoklu sınıflandırma modeli: Nefret söylemi türlerine göre sınıflandırma (ırkçı, cinsiyetçi, küfür, hakaret)</a:t>
            </a:r>
          </a:p>
          <a:p>
            <a:pPr>
              <a:lnSpc>
                <a:spcPts val="3250"/>
              </a:lnSpc>
            </a:pPr>
            <a:endParaRPr lang="tr-TR" sz="2500" dirty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3250"/>
              </a:lnSpc>
            </a:pPr>
            <a:endParaRPr lang="tr-TR" sz="2500" dirty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3250"/>
              </a:lnSpc>
            </a:pPr>
            <a:endParaRPr lang="tr-TR" sz="2500" dirty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3250"/>
              </a:lnSpc>
            </a:pPr>
            <a:endParaRPr lang="en-US" sz="25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3047999" y="2204001"/>
            <a:ext cx="1234440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200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000000"/>
                </a:solidFill>
                <a:latin typeface="IBM Plex Sans Bold"/>
              </a:rPr>
              <a:t>Problemin</a:t>
            </a:r>
            <a:r>
              <a:rPr lang="en-US" sz="88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IBM Plex Sans Bold"/>
              </a:rPr>
              <a:t>Çözümü</a:t>
            </a:r>
            <a:r>
              <a:rPr lang="en-US" sz="88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IBM Plex Sans Bold"/>
              </a:rPr>
              <a:t>ve</a:t>
            </a:r>
            <a:r>
              <a:rPr lang="en-US" sz="88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IBM Plex Sans Bold"/>
              </a:rPr>
              <a:t>Yöntem</a:t>
            </a:r>
            <a:endParaRPr lang="en-US" sz="8800" dirty="0">
              <a:solidFill>
                <a:srgbClr val="000000"/>
              </a:solidFill>
              <a:latin typeface="IBM Plex Sans Bold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2" t="32960" r="39999" b="34443"/>
          <a:stretch/>
        </p:blipFill>
        <p:spPr>
          <a:xfrm>
            <a:off x="533400" y="3695700"/>
            <a:ext cx="3733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95800" y="4320894"/>
            <a:ext cx="12746704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>
                <a:solidFill>
                  <a:srgbClr val="000000"/>
                </a:solidFill>
                <a:latin typeface="IBM Plex Sans"/>
              </a:rPr>
              <a:t>Veri yükleme ve ön işleme</a:t>
            </a:r>
          </a:p>
          <a:p>
            <a:pPr marL="914400" lvl="1" indent="-4572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Veri seti: '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teknofest_train_final.csv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’</a:t>
            </a:r>
          </a:p>
          <a:p>
            <a:pPr marL="914400" lvl="1" indent="-4572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Tutarsız verilerin tespiti</a:t>
            </a:r>
          </a:p>
          <a:p>
            <a:pPr marL="914400" lvl="1" indent="-4572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Metin ön işleme: Küçük harflere çevirme, noktalama işaretlerini kaldırma</a:t>
            </a:r>
          </a:p>
          <a:p>
            <a:pPr marL="914400" lvl="1" indent="-4572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Veri seti filtreleme ve bölme: Eğitim, doğrulama ve test kümeleri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0" y="2559759"/>
            <a:ext cx="1828799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Teknik </a:t>
            </a:r>
            <a:r>
              <a:rPr lang="en-US" sz="8500" dirty="0" err="1">
                <a:solidFill>
                  <a:srgbClr val="000000"/>
                </a:solidFill>
                <a:latin typeface="IBM Plex Sans Bold"/>
              </a:rPr>
              <a:t>Çalışmalar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9147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89097" y="4870534"/>
            <a:ext cx="1114650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err="1">
                <a:solidFill>
                  <a:srgbClr val="000000"/>
                </a:solidFill>
                <a:latin typeface="IBM Plex Sans"/>
              </a:rPr>
              <a:t>Tokenizer</a:t>
            </a:r>
            <a:r>
              <a:rPr lang="tr-TR" sz="3600" dirty="0">
                <a:solidFill>
                  <a:srgbClr val="000000"/>
                </a:solidFill>
                <a:latin typeface="IBM Plex Sans"/>
              </a:rPr>
              <a:t> ve veri kümesi hazırlama</a:t>
            </a:r>
          </a:p>
          <a:p>
            <a:pPr marL="1028700" lvl="1" indent="-5715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BERT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tokenizer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: '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dbmdz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/bert-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base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-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turkish-cased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'</a:t>
            </a:r>
          </a:p>
          <a:p>
            <a:pPr marL="1028700" lvl="1" indent="-571500" algn="l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PyTorch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Dataset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sınıfları: İkili ve çoklu sınıflandırma için veri setlerinin model için hazırlanması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9524" y="2559759"/>
            <a:ext cx="182784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dirty="0" err="1">
                <a:solidFill>
                  <a:srgbClr val="000000"/>
                </a:solidFill>
                <a:latin typeface="IBM Plex Sans Bold"/>
              </a:rPr>
              <a:t>Teknik</a:t>
            </a: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500" dirty="0" err="1" smtClean="0">
                <a:solidFill>
                  <a:srgbClr val="000000"/>
                </a:solidFill>
                <a:latin typeface="IBM Plex Sans Bold"/>
              </a:rPr>
              <a:t>Çalışmalar</a:t>
            </a: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 (Devam)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79789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43400" y="4773980"/>
            <a:ext cx="1082040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>
                <a:solidFill>
                  <a:srgbClr val="000000"/>
                </a:solidFill>
                <a:latin typeface="IBM Plex Sans"/>
              </a:rPr>
              <a:t>Model, </a:t>
            </a:r>
            <a:r>
              <a:rPr lang="tr-TR" sz="3600" dirty="0" err="1">
                <a:solidFill>
                  <a:srgbClr val="000000"/>
                </a:solidFill>
                <a:latin typeface="IBM Plex Sans"/>
              </a:rPr>
              <a:t>optimizer</a:t>
            </a:r>
            <a:r>
              <a:rPr lang="tr-TR" sz="3600" dirty="0">
                <a:solidFill>
                  <a:srgbClr val="000000"/>
                </a:solidFill>
                <a:latin typeface="IBM Plex Sans"/>
              </a:rPr>
              <a:t> ve </a:t>
            </a:r>
            <a:r>
              <a:rPr lang="tr-TR" sz="3600" dirty="0" err="1">
                <a:solidFill>
                  <a:srgbClr val="000000"/>
                </a:solidFill>
                <a:latin typeface="IBM Plex Sans"/>
              </a:rPr>
              <a:t>scheduler</a:t>
            </a:r>
            <a:r>
              <a:rPr lang="tr-TR" sz="3600" dirty="0">
                <a:solidFill>
                  <a:srgbClr val="000000"/>
                </a:solidFill>
                <a:latin typeface="IBM Plex Sans"/>
              </a:rPr>
              <a:t> tanımlama</a:t>
            </a:r>
          </a:p>
          <a:p>
            <a:pPr marL="1028700" lvl="1" indent="-57150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BERT modeli: '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dbmdz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/bert-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base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-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turkish-cased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'</a:t>
            </a:r>
          </a:p>
          <a:p>
            <a:pPr marL="1028700" lvl="1" indent="-57150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Optimizer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ve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scheduler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: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AdamW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ve lineer ısınmalı öğrenme programı (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linear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schedule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with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tr-TR" sz="2800" dirty="0" err="1">
                <a:solidFill>
                  <a:srgbClr val="000000"/>
                </a:solidFill>
                <a:latin typeface="IBM Plex Sans"/>
              </a:rPr>
              <a:t>warmup</a:t>
            </a:r>
            <a:r>
              <a:rPr lang="tr-TR" sz="2800" dirty="0" smtClean="0">
                <a:solidFill>
                  <a:srgbClr val="000000"/>
                </a:solidFill>
                <a:latin typeface="IBM Plex Sans"/>
              </a:rPr>
              <a:t>)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0" y="2559759"/>
            <a:ext cx="18287999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dirty="0" err="1">
                <a:solidFill>
                  <a:srgbClr val="000000"/>
                </a:solidFill>
                <a:latin typeface="IBM Plex Sans Bold"/>
              </a:rPr>
              <a:t>Teknik</a:t>
            </a: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500" dirty="0" err="1" smtClean="0">
                <a:solidFill>
                  <a:srgbClr val="000000"/>
                </a:solidFill>
                <a:latin typeface="IBM Plex Sans Bold"/>
              </a:rPr>
              <a:t>Çalışmalar</a:t>
            </a: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 (Devam)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5613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5906" y="4076738"/>
            <a:ext cx="459015" cy="4883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0" y="4793937"/>
            <a:ext cx="11201401" cy="3893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5715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tr-TR" sz="3600" dirty="0" smtClean="0">
                <a:solidFill>
                  <a:srgbClr val="000000"/>
                </a:solidFill>
                <a:latin typeface="IBM Plex Sans"/>
              </a:rPr>
              <a:t>Eğitim ve değerlendirme fonksiyonları</a:t>
            </a:r>
          </a:p>
          <a:p>
            <a:pPr marL="1028700" lvl="1" indent="-57150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 smtClean="0">
                <a:solidFill>
                  <a:srgbClr val="000000"/>
                </a:solidFill>
                <a:latin typeface="IBM Plex Sans"/>
              </a:rPr>
              <a:t>Eğitim</a:t>
            </a:r>
            <a:r>
              <a:rPr lang="tr-TR" sz="2800" dirty="0">
                <a:solidFill>
                  <a:srgbClr val="000000"/>
                </a:solidFill>
                <a:latin typeface="IBM Plex Sans"/>
              </a:rPr>
              <a:t>: Modelin eğitilmesi </a:t>
            </a:r>
          </a:p>
          <a:p>
            <a:pPr marL="1028700" lvl="1" indent="-57150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Değerlendirme: Modelin doğrulaması ve test verisi üzerinde test edilmesi</a:t>
            </a:r>
          </a:p>
          <a:p>
            <a:pPr marL="1028700" lvl="1" indent="-571500">
              <a:spcAft>
                <a:spcPts val="24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IBM Plex Sans"/>
              </a:rPr>
              <a:t>Parametre </a:t>
            </a:r>
            <a:r>
              <a:rPr lang="tr-TR" sz="2800" dirty="0" smtClean="0">
                <a:solidFill>
                  <a:srgbClr val="000000"/>
                </a:solidFill>
                <a:latin typeface="IBM Plex Sans"/>
              </a:rPr>
              <a:t>ayarlaması</a:t>
            </a:r>
          </a:p>
          <a:p>
            <a:pPr lvl="1"/>
            <a:endParaRPr lang="tr-TR" sz="25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" y="22529"/>
            <a:ext cx="18278475" cy="1865079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9524" y="2559759"/>
            <a:ext cx="182784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dirty="0" err="1">
                <a:solidFill>
                  <a:srgbClr val="000000"/>
                </a:solidFill>
                <a:latin typeface="IBM Plex Sans Bold"/>
              </a:rPr>
              <a:t>Teknik</a:t>
            </a:r>
            <a:r>
              <a:rPr lang="en-US" sz="8500" dirty="0">
                <a:solidFill>
                  <a:srgbClr val="000000"/>
                </a:solidFill>
                <a:latin typeface="IBM Plex Sans Bold"/>
              </a:rPr>
              <a:t> </a:t>
            </a:r>
            <a:r>
              <a:rPr lang="en-US" sz="8500" dirty="0" err="1" smtClean="0">
                <a:solidFill>
                  <a:srgbClr val="000000"/>
                </a:solidFill>
                <a:latin typeface="IBM Plex Sans Bold"/>
              </a:rPr>
              <a:t>Çalışmalar</a:t>
            </a:r>
            <a:r>
              <a:rPr lang="tr-TR" sz="8500" dirty="0" smtClean="0">
                <a:solidFill>
                  <a:srgbClr val="000000"/>
                </a:solidFill>
                <a:latin typeface="IBM Plex Sans Bold"/>
              </a:rPr>
              <a:t> (Devam)</a:t>
            </a:r>
            <a:endParaRPr lang="en-US" sz="8500" dirty="0">
              <a:solidFill>
                <a:srgbClr val="000000"/>
              </a:solidFill>
              <a:latin typeface="IBM Plex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3146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393</Words>
  <Application>Microsoft Office PowerPoint</Application>
  <PresentationFormat>Özel</PresentationFormat>
  <Paragraphs>73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0" baseType="lpstr">
      <vt:lpstr>Calibri</vt:lpstr>
      <vt:lpstr>IBM Plex Sans</vt:lpstr>
      <vt:lpstr>IBM Plex Sans Bold</vt:lpstr>
      <vt:lpstr>Arial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HititDDİ</dc:title>
  <cp:lastModifiedBy>Harun Kıran</cp:lastModifiedBy>
  <cp:revision>12</cp:revision>
  <dcterms:created xsi:type="dcterms:W3CDTF">2006-08-16T00:00:00Z</dcterms:created>
  <dcterms:modified xsi:type="dcterms:W3CDTF">2023-04-14T07:38:36Z</dcterms:modified>
  <dc:identifier>DAFfPQ_HlNw</dc:identifier>
</cp:coreProperties>
</file>